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9"/>
  </p:notesMasterIdLst>
  <p:sldIdLst>
    <p:sldId id="256" r:id="rId2"/>
    <p:sldId id="257" r:id="rId3"/>
    <p:sldId id="258" r:id="rId4"/>
    <p:sldId id="259" r:id="rId5"/>
    <p:sldId id="260" r:id="rId6"/>
    <p:sldId id="264" r:id="rId7"/>
    <p:sldId id="262" r:id="rId8"/>
    <p:sldId id="265" r:id="rId9"/>
    <p:sldId id="269" r:id="rId10"/>
    <p:sldId id="267" r:id="rId11"/>
    <p:sldId id="271" r:id="rId12"/>
    <p:sldId id="287" r:id="rId13"/>
    <p:sldId id="272" r:id="rId14"/>
    <p:sldId id="273" r:id="rId15"/>
    <p:sldId id="274" r:id="rId16"/>
    <p:sldId id="275" r:id="rId17"/>
    <p:sldId id="276" r:id="rId18"/>
    <p:sldId id="277" r:id="rId19"/>
    <p:sldId id="278" r:id="rId20"/>
    <p:sldId id="280" r:id="rId21"/>
    <p:sldId id="281" r:id="rId22"/>
    <p:sldId id="282" r:id="rId23"/>
    <p:sldId id="283" r:id="rId24"/>
    <p:sldId id="284" r:id="rId25"/>
    <p:sldId id="285" r:id="rId26"/>
    <p:sldId id="286" r:id="rId27"/>
    <p:sldId id="29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5501" autoAdjust="0"/>
  </p:normalViewPr>
  <p:slideViewPr>
    <p:cSldViewPr snapToGrid="0">
      <p:cViewPr varScale="1">
        <p:scale>
          <a:sx n="84" d="100"/>
          <a:sy n="84" d="100"/>
        </p:scale>
        <p:origin x="732" y="96"/>
      </p:cViewPr>
      <p:guideLst>
        <p:guide orient="horz" pos="2160"/>
        <p:guide pos="3840"/>
      </p:guideLst>
    </p:cSldViewPr>
  </p:slideViewPr>
  <p:notesTextViewPr>
    <p:cViewPr>
      <p:scale>
        <a:sx n="1" d="1"/>
        <a:sy n="1" d="1"/>
      </p:scale>
      <p:origin x="0" y="0"/>
    </p:cViewPr>
  </p:notesText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27</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a:t>
            </a:r>
            <a:r>
              <a:rPr lang="en-US" baseline="0" dirty="0" err="1" smtClean="0"/>
              <a:t>uncertainty..which</a:t>
            </a:r>
            <a:r>
              <a:rPr lang="en-US" baseline="0" dirty="0" smtClean="0"/>
              <a:t>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11</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1607474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4150207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263317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398095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8506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961592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61645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583941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A1383C-256B-47EC-A730-2BFE650D2081}" type="datetimeFigureOut">
              <a:rPr lang="en-US" smtClean="0"/>
              <a:t>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12510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96586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A1383C-256B-47EC-A730-2BFE650D2081}" type="datetimeFigureOut">
              <a:rPr lang="en-US" smtClean="0"/>
              <a:t>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366533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742406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0181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2109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1383C-256B-47EC-A730-2BFE650D2081}" type="datetimeFigureOut">
              <a:rPr lang="en-US" smtClean="0"/>
              <a:t>2/1/2016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919629-74BB-41ED-BE27-34ED9856DE01}" type="slidenum">
              <a:rPr lang="en-US" smtClean="0"/>
              <a:t>‹#›</a:t>
            </a:fld>
            <a:endParaRPr lang="en-US"/>
          </a:p>
        </p:txBody>
      </p:sp>
    </p:spTree>
    <p:extLst>
      <p:ext uri="{BB962C8B-B14F-4D97-AF65-F5344CB8AC3E}">
        <p14:creationId xmlns:p14="http://schemas.microsoft.com/office/powerpoint/2010/main" val="42121784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Statistics for Soil Survey</a:t>
            </a:r>
            <a:endParaRPr lang="en-US" dirty="0"/>
          </a:p>
        </p:txBody>
      </p:sp>
      <p:sp>
        <p:nvSpPr>
          <p:cNvPr id="4" name="Subtitle 3"/>
          <p:cNvSpPr>
            <a:spLocks noGrp="1"/>
          </p:cNvSpPr>
          <p:nvPr>
            <p:ph type="subTitle" idx="1"/>
          </p:nvPr>
        </p:nvSpPr>
        <p:spPr/>
        <p:txBody>
          <a:bodyPr>
            <a:normAutofit/>
          </a:bodyPr>
          <a:lstStyle/>
          <a:p>
            <a:r>
              <a:rPr lang="en-US" sz="2800" dirty="0" smtClean="0"/>
              <a:t>March 2016</a:t>
            </a:r>
            <a:endParaRPr lang="en-US" sz="2800" baseline="30000" dirty="0" smtClean="0"/>
          </a:p>
        </p:txBody>
      </p:sp>
    </p:spTree>
    <p:extLst>
      <p:ext uri="{BB962C8B-B14F-4D97-AF65-F5344CB8AC3E}">
        <p14:creationId xmlns:p14="http://schemas.microsoft.com/office/powerpoint/2010/main" val="24431330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a:t>
            </a:r>
            <a:r>
              <a:rPr lang="en-US" dirty="0" err="1" smtClean="0"/>
              <a:t>RStudio</a:t>
            </a:r>
            <a:endParaRPr lang="en-US" dirty="0"/>
          </a:p>
        </p:txBody>
      </p:sp>
      <p:sp>
        <p:nvSpPr>
          <p:cNvPr id="3" name="Content Placeholder 2"/>
          <p:cNvSpPr>
            <a:spLocks noGrp="1"/>
          </p:cNvSpPr>
          <p:nvPr>
            <p:ph idx="1"/>
          </p:nvPr>
        </p:nvSpPr>
        <p:spPr/>
        <p:txBody>
          <a:bodyPr/>
          <a:lstStyle/>
          <a:p>
            <a:pPr marL="0" lvl="1" indent="0">
              <a:buNone/>
            </a:pPr>
            <a:r>
              <a:rPr lang="en-US" dirty="0" smtClean="0"/>
              <a:t>In the pre-course assignment, we had everyone:</a:t>
            </a:r>
          </a:p>
          <a:p>
            <a:pPr marL="576263" lvl="1" indent="-288925"/>
            <a:r>
              <a:rPr lang="en-US" dirty="0" smtClean="0"/>
              <a:t>Set working directory and verify </a:t>
            </a:r>
            <a:r>
              <a:rPr lang="en-US" dirty="0" err="1" smtClean="0"/>
              <a:t>Rstudio</a:t>
            </a:r>
            <a:r>
              <a:rPr lang="en-US" dirty="0" smtClean="0"/>
              <a:t> version</a:t>
            </a:r>
          </a:p>
          <a:p>
            <a:pPr marL="576263" lvl="1" indent="-288925"/>
            <a:r>
              <a:rPr lang="en-US" dirty="0" smtClean="0"/>
              <a:t>Install packages</a:t>
            </a:r>
          </a:p>
          <a:p>
            <a:pPr marL="576263" lvl="1" indent="-288925"/>
            <a:r>
              <a:rPr lang="en-US" dirty="0" smtClean="0"/>
              <a:t>Establish an </a:t>
            </a:r>
            <a:r>
              <a:rPr lang="en-US" dirty="0"/>
              <a:t>ODBC to </a:t>
            </a:r>
            <a:r>
              <a:rPr lang="en-US" dirty="0" smtClean="0"/>
              <a:t>NASIS</a:t>
            </a:r>
          </a:p>
          <a:p>
            <a:pPr marL="576263" lvl="1" indent="-288925"/>
            <a:r>
              <a:rPr lang="en-US" dirty="0" smtClean="0"/>
              <a:t>Get data</a:t>
            </a:r>
            <a:endParaRPr lang="en-US" dirty="0"/>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898" t="7428" r="9432" b="20289"/>
          <a:stretch/>
        </p:blipFill>
        <p:spPr bwMode="auto">
          <a:xfrm>
            <a:off x="2953475" y="1175251"/>
            <a:ext cx="6285050" cy="5168002"/>
          </a:xfrm>
          <a:prstGeom prst="rect">
            <a:avLst/>
          </a:prstGeom>
          <a:noFill/>
          <a:ln w="285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731412" y="1160529"/>
            <a:ext cx="1403432"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Console: </a:t>
            </a:r>
          </a:p>
          <a:p>
            <a:r>
              <a:rPr lang="en-US" dirty="0"/>
              <a:t>R code is typed here when it is ready to be executed.</a:t>
            </a:r>
          </a:p>
        </p:txBody>
      </p:sp>
      <p:sp>
        <p:nvSpPr>
          <p:cNvPr id="6" name="TextBox 16"/>
          <p:cNvSpPr txBox="1"/>
          <p:nvPr/>
        </p:nvSpPr>
        <p:spPr>
          <a:xfrm>
            <a:off x="1731412" y="3059394"/>
            <a:ext cx="1395364"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Editor: </a:t>
            </a:r>
          </a:p>
          <a:p>
            <a:r>
              <a:rPr lang="en-US" dirty="0"/>
              <a:t>R code is typed here when it is in the process of being edited (you can also use notepad, notepad ++, etc.).</a:t>
            </a:r>
          </a:p>
        </p:txBody>
      </p:sp>
      <p:sp>
        <p:nvSpPr>
          <p:cNvPr id="7" name="TextBox 27"/>
          <p:cNvSpPr txBox="1"/>
          <p:nvPr/>
        </p:nvSpPr>
        <p:spPr>
          <a:xfrm>
            <a:off x="9226363" y="1175251"/>
            <a:ext cx="1371599"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Graphics: </a:t>
            </a:r>
          </a:p>
          <a:p>
            <a:r>
              <a:rPr lang="en-US" dirty="0"/>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t>Introduction to R</a:t>
            </a:r>
            <a:endParaRPr lang="en-US" dirty="0"/>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childTnLst>
                                    <p:set>
                                      <p:cBhvr override="childStyle">
                                        <p:cTn id="14" dur="2200"/>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Tree>
    <p:extLst>
      <p:ext uri="{BB962C8B-B14F-4D97-AF65-F5344CB8AC3E}">
        <p14:creationId xmlns:p14="http://schemas.microsoft.com/office/powerpoint/2010/main" val="1617688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Tree>
    <p:extLst>
      <p:ext uri="{BB962C8B-B14F-4D97-AF65-F5344CB8AC3E}">
        <p14:creationId xmlns:p14="http://schemas.microsoft.com/office/powerpoint/2010/main" val="40361251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Tree>
    <p:extLst>
      <p:ext uri="{BB962C8B-B14F-4D97-AF65-F5344CB8AC3E}">
        <p14:creationId xmlns:p14="http://schemas.microsoft.com/office/powerpoint/2010/main" val="337141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lstStyle/>
          <a:p>
            <a:r>
              <a:rPr lang="en-US" dirty="0" smtClean="0"/>
              <a:t>Introductions</a:t>
            </a:r>
          </a:p>
          <a:p>
            <a:r>
              <a:rPr lang="en-US" dirty="0" smtClean="0"/>
              <a:t>Overview</a:t>
            </a:r>
          </a:p>
          <a:p>
            <a:r>
              <a:rPr lang="en-US" dirty="0" smtClean="0"/>
              <a:t>Objectives</a:t>
            </a:r>
            <a:endParaRPr lang="en-US" dirty="0"/>
          </a:p>
          <a:p>
            <a:r>
              <a:rPr lang="en-US" dirty="0" smtClean="0"/>
              <a:t>Pre-course assignment</a:t>
            </a:r>
          </a:p>
          <a:p>
            <a:pPr lvl="1"/>
            <a:r>
              <a:rPr lang="en-US" dirty="0" smtClean="0"/>
              <a:t>History of the NASIS database</a:t>
            </a:r>
          </a:p>
          <a:p>
            <a:pPr lvl="1"/>
            <a:r>
              <a:rPr lang="en-US" dirty="0" smtClean="0"/>
              <a:t>Introduction to R and R Studio</a:t>
            </a:r>
          </a:p>
          <a:p>
            <a:pPr lvl="1"/>
            <a:r>
              <a:rPr lang="en-US" dirty="0" smtClean="0"/>
              <a:t>Installing packages in R Studio</a:t>
            </a:r>
          </a:p>
          <a:p>
            <a:pPr lvl="1"/>
            <a:r>
              <a:rPr lang="en-US" dirty="0" smtClean="0"/>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Objects</a:t>
            </a:r>
            <a:endParaRPr lang="en-US" dirty="0"/>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a:t>
            </a:r>
            <a:br>
              <a:rPr lang="en-US" dirty="0" smtClean="0"/>
            </a:br>
            <a:r>
              <a:rPr lang="en-US" dirty="0" smtClean="0"/>
              <a:t>Open Database Connection (ODBC) to NASIS</a:t>
            </a:r>
            <a:endParaRPr lang="en-US" dirty="0"/>
          </a:p>
        </p:txBody>
      </p:sp>
      <p:sp>
        <p:nvSpPr>
          <p:cNvPr id="3" name="Content Placeholder 2"/>
          <p:cNvSpPr>
            <a:spLocks noGrp="1"/>
          </p:cNvSpPr>
          <p:nvPr>
            <p:ph idx="1"/>
          </p:nvPr>
        </p:nvSpPr>
        <p:spPr>
          <a:xfrm>
            <a:off x="838200" y="1825624"/>
            <a:ext cx="10147126" cy="4625280"/>
          </a:xfrm>
        </p:spPr>
        <p:txBody>
          <a:bodyPr>
            <a:normAutofit/>
          </a:bodyPr>
          <a:lstStyle/>
          <a:p>
            <a:r>
              <a:rPr lang="en-US" sz="2600" dirty="0" smtClean="0"/>
              <a:t>Links a local NASIS database to R so that </a:t>
            </a:r>
            <a:r>
              <a:rPr lang="en-US" sz="2600" dirty="0" err="1" smtClean="0"/>
              <a:t>pedon</a:t>
            </a:r>
            <a:r>
              <a:rPr lang="en-US" sz="2600" dirty="0" smtClean="0"/>
              <a:t> and DMU records can be queried with the </a:t>
            </a:r>
            <a:r>
              <a:rPr lang="en-US" sz="2600" dirty="0" err="1" smtClean="0"/>
              <a:t>soilDB</a:t>
            </a:r>
            <a:r>
              <a:rPr lang="en-US" sz="2600" dirty="0" smtClean="0"/>
              <a:t> package in </a:t>
            </a:r>
            <a:r>
              <a:rPr lang="en-US" sz="2600" dirty="0" err="1" smtClean="0"/>
              <a:t>RStudio</a:t>
            </a:r>
            <a:r>
              <a:rPr lang="en-US" sz="2600" dirty="0" smtClean="0"/>
              <a:t>.</a:t>
            </a:r>
            <a:endParaRPr lang="en-US" sz="2600" dirty="0"/>
          </a:p>
          <a:p>
            <a:r>
              <a:rPr lang="en-US" sz="2600" dirty="0" smtClean="0"/>
              <a:t>Only needs to be done once on your machine. </a:t>
            </a:r>
          </a:p>
          <a:p>
            <a:r>
              <a:rPr lang="en-US" sz="2600" dirty="0" smtClean="0"/>
              <a:t>Suggested NASIS queries to run:</a:t>
            </a:r>
          </a:p>
          <a:p>
            <a:pPr lvl="1"/>
            <a:r>
              <a:rPr lang="en-US" sz="2200" i="1" dirty="0"/>
              <a:t>Pangaea query POINT - Pedon/Site/Transect by Current Taxon Name. </a:t>
            </a:r>
            <a:r>
              <a:rPr lang="en-US" sz="2200" i="1" dirty="0" smtClean="0"/>
              <a:t>                     </a:t>
            </a:r>
            <a:r>
              <a:rPr lang="en-US" sz="1100" dirty="0" smtClean="0"/>
              <a:t>This </a:t>
            </a:r>
            <a:r>
              <a:rPr lang="en-US" sz="1100" dirty="0"/>
              <a:t>accepts a Taxon Name, for example, Gauley.</a:t>
            </a:r>
          </a:p>
          <a:p>
            <a:pPr lvl="1"/>
            <a:r>
              <a:rPr lang="en-US" sz="2200" i="1" dirty="0"/>
              <a:t>Pangea query POINT - Pedon/Site by Correlated Name. </a:t>
            </a:r>
            <a:endParaRPr lang="en-US" sz="2200" dirty="0"/>
          </a:p>
          <a:p>
            <a:pPr lvl="1"/>
            <a:r>
              <a:rPr lang="en-US" sz="2200" i="1" dirty="0"/>
              <a:t>Pangea query POINT - Pedon/Site/Transects by User Pedon ID (2100 Max). </a:t>
            </a:r>
            <a:r>
              <a:rPr lang="en-US" sz="2200" i="1" dirty="0" smtClean="0"/>
              <a:t>            </a:t>
            </a:r>
            <a:r>
              <a:rPr lang="en-US" sz="1100" dirty="0" smtClean="0"/>
              <a:t>This </a:t>
            </a:r>
            <a:r>
              <a:rPr lang="en-US" sz="1100" dirty="0"/>
              <a:t>accepts a comma delimited list, for example, 95IL151005E, 94IL153001, 95IL153001, 92IL163017.</a:t>
            </a:r>
          </a:p>
          <a:p>
            <a:pPr lvl="1"/>
            <a:r>
              <a:rPr lang="en-US" sz="2200" i="1" dirty="0"/>
              <a:t>Pangea query POINT - Pedon/Site/Transects by Pedon Rec ID (2100 Max). </a:t>
            </a:r>
            <a:r>
              <a:rPr lang="en-US" sz="2200" i="1" dirty="0" smtClean="0"/>
              <a:t>              </a:t>
            </a:r>
            <a:r>
              <a:rPr lang="en-US" sz="1100" dirty="0" smtClean="0"/>
              <a:t>This </a:t>
            </a:r>
            <a:r>
              <a:rPr lang="en-US" sz="1100" dirty="0"/>
              <a:t>accepts a comma delimited list, for example, 44249, 175077, 101806, 44411.</a:t>
            </a:r>
          </a:p>
          <a:p>
            <a:pPr lvl="1"/>
            <a:r>
              <a:rPr lang="en-US" sz="2200" i="1" dirty="0"/>
              <a:t>Pangea query POINT - </a:t>
            </a:r>
            <a:r>
              <a:rPr lang="en-US" sz="2200" i="1" dirty="0" err="1"/>
              <a:t>PedonHorizon</a:t>
            </a:r>
            <a:r>
              <a:rPr lang="en-US" sz="2200" i="1" dirty="0"/>
              <a:t>/Site/Transect by </a:t>
            </a:r>
            <a:r>
              <a:rPr lang="en-US" sz="2200" i="1" dirty="0" err="1"/>
              <a:t>HorizonRecID</a:t>
            </a:r>
            <a:r>
              <a:rPr lang="en-US" sz="2200" i="1" dirty="0"/>
              <a:t> (2100 Max). </a:t>
            </a:r>
            <a:r>
              <a:rPr lang="en-US" sz="1100" dirty="0"/>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pPr marL="0" indent="0">
              <a:buNone/>
            </a:pPr>
            <a:r>
              <a:rPr lang="en-US" dirty="0" smtClean="0"/>
              <a:t>Name</a:t>
            </a:r>
          </a:p>
          <a:p>
            <a:pPr marL="0" indent="0">
              <a:buNone/>
            </a:pPr>
            <a:r>
              <a:rPr lang="en-US" dirty="0" smtClean="0"/>
              <a:t>Job Title</a:t>
            </a:r>
          </a:p>
          <a:p>
            <a:pPr marL="0" indent="0">
              <a:buNone/>
            </a:pPr>
            <a:r>
              <a:rPr lang="en-US" dirty="0" smtClean="0"/>
              <a:t>Location</a:t>
            </a:r>
          </a:p>
          <a:p>
            <a:pPr marL="0" indent="0">
              <a:buNone/>
            </a:pPr>
            <a:r>
              <a:rPr lang="en-US" dirty="0" smtClean="0"/>
              <a:t>What you would like to get out of this course</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Why Is This Training Needed?</a:t>
            </a:r>
            <a:endParaRPr lang="en-US" dirty="0"/>
          </a:p>
        </p:txBody>
      </p:sp>
      <p:sp>
        <p:nvSpPr>
          <p:cNvPr id="3" name="Content Placeholder 2"/>
          <p:cNvSpPr>
            <a:spLocks noGrp="1"/>
          </p:cNvSpPr>
          <p:nvPr>
            <p:ph idx="1"/>
          </p:nvPr>
        </p:nvSpPr>
        <p:spPr/>
        <p:txBody>
          <a:bodyPr>
            <a:noAutofit/>
          </a:bodyPr>
          <a:lstStyle/>
          <a:p>
            <a:pPr marL="628650" lvl="3" indent="-285750">
              <a:spcBef>
                <a:spcPts val="750"/>
              </a:spcBef>
            </a:pPr>
            <a:r>
              <a:rPr lang="en-US" sz="2500" dirty="0" smtClean="0"/>
              <a:t>Long </a:t>
            </a:r>
            <a:r>
              <a:rPr lang="en-US" sz="2500" dirty="0"/>
              <a:t>standing goal of the SSD to have a course in </a:t>
            </a:r>
            <a:r>
              <a:rPr lang="en-US" sz="2500" dirty="0" smtClean="0"/>
              <a:t>statistics</a:t>
            </a:r>
          </a:p>
          <a:p>
            <a:pPr marL="628650" lvl="3" indent="-285750">
              <a:spcBef>
                <a:spcPts val="750"/>
              </a:spcBef>
            </a:pPr>
            <a:r>
              <a:rPr lang="en-US" sz="2500" dirty="0"/>
              <a:t>Opportunities to learn these techniques is limited at the undergraduate level</a:t>
            </a:r>
          </a:p>
          <a:p>
            <a:pPr marL="631825" lvl="3" indent="-288925">
              <a:spcBef>
                <a:spcPts val="750"/>
              </a:spcBef>
            </a:pPr>
            <a:r>
              <a:rPr lang="en-US" sz="2500" dirty="0" smtClean="0"/>
              <a:t>There </a:t>
            </a:r>
            <a:r>
              <a:rPr lang="en-US" sz="2500" dirty="0"/>
              <a:t>will be a greater need to use these tools for current and future duties</a:t>
            </a:r>
          </a:p>
          <a:p>
            <a:pPr marL="511175" lvl="3" indent="-168275">
              <a:spcBef>
                <a:spcPts val="750"/>
              </a:spcBef>
            </a:pPr>
            <a:r>
              <a:rPr lang="en-US" sz="2500" dirty="0"/>
              <a:t> </a:t>
            </a:r>
            <a:r>
              <a:rPr lang="en-US" sz="2500" dirty="0" smtClean="0"/>
              <a:t> Mapping </a:t>
            </a:r>
            <a:r>
              <a:rPr lang="en-US" sz="2500" dirty="0"/>
              <a:t>of unmapped federal lands via </a:t>
            </a:r>
            <a:r>
              <a:rPr lang="en-US" sz="2500" dirty="0" smtClean="0"/>
              <a:t>digital </a:t>
            </a:r>
            <a:r>
              <a:rPr lang="en-US" sz="2500" dirty="0"/>
              <a:t>s</a:t>
            </a:r>
            <a:r>
              <a:rPr lang="en-US" sz="2500" dirty="0" smtClean="0"/>
              <a:t>oil </a:t>
            </a:r>
            <a:r>
              <a:rPr lang="en-US" sz="2500" dirty="0"/>
              <a:t>m</a:t>
            </a:r>
            <a:r>
              <a:rPr lang="en-US" sz="2500" dirty="0" smtClean="0"/>
              <a:t>apping </a:t>
            </a:r>
            <a:r>
              <a:rPr lang="en-US" sz="2500" dirty="0"/>
              <a:t>techniques</a:t>
            </a:r>
          </a:p>
          <a:p>
            <a:pPr marL="576263" lvl="3" indent="-233363">
              <a:spcBef>
                <a:spcPts val="750"/>
              </a:spcBef>
            </a:pPr>
            <a:r>
              <a:rPr lang="en-US" sz="2500" dirty="0"/>
              <a:t> </a:t>
            </a:r>
            <a:r>
              <a:rPr lang="en-US" sz="2500" dirty="0" smtClean="0"/>
              <a:t>Consistently </a:t>
            </a:r>
            <a:r>
              <a:rPr lang="en-US" sz="2500" dirty="0"/>
              <a:t>characterize/classify Ecological Site products</a:t>
            </a:r>
          </a:p>
          <a:p>
            <a:pPr marL="576263" lvl="3" indent="-233363">
              <a:spcBef>
                <a:spcPts val="750"/>
              </a:spcBef>
            </a:pPr>
            <a:r>
              <a:rPr lang="en-US" sz="2500" dirty="0"/>
              <a:t> </a:t>
            </a:r>
            <a:r>
              <a:rPr lang="en-US" sz="2500" dirty="0" smtClean="0"/>
              <a:t>Soil </a:t>
            </a:r>
            <a:r>
              <a:rPr lang="en-US" sz="2500" dirty="0"/>
              <a:t>survey refinement (disaggregation) </a:t>
            </a:r>
          </a:p>
          <a:p>
            <a:pPr marL="576263" lvl="3" indent="-233363">
              <a:spcBef>
                <a:spcPts val="750"/>
              </a:spcBef>
            </a:pPr>
            <a:r>
              <a:rPr lang="en-US" sz="2500" dirty="0"/>
              <a:t> </a:t>
            </a:r>
            <a:r>
              <a:rPr lang="en-US" sz="2500" dirty="0" smtClean="0"/>
              <a:t>Consistent methodology (data analysis, data population, sampling design, etc.)</a:t>
            </a: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Week 1 (online)</a:t>
            </a:r>
            <a:endParaRPr lang="en-US" dirty="0"/>
          </a:p>
        </p:txBody>
      </p:sp>
      <p:sp>
        <p:nvSpPr>
          <p:cNvPr id="3" name="Content Placeholder 2"/>
          <p:cNvSpPr>
            <a:spLocks noGrp="1"/>
          </p:cNvSpPr>
          <p:nvPr>
            <p:ph idx="1"/>
          </p:nvPr>
        </p:nvSpPr>
        <p:spPr>
          <a:xfrm>
            <a:off x="838200" y="1690688"/>
            <a:ext cx="5257800" cy="4531632"/>
          </a:xfrm>
        </p:spPr>
        <p:txBody>
          <a:bodyPr>
            <a:normAutofit lnSpcReduction="10000"/>
          </a:bodyPr>
          <a:lstStyle/>
          <a:p>
            <a:pPr marL="0" indent="0">
              <a:lnSpc>
                <a:spcPct val="110000"/>
              </a:lnSpc>
              <a:spcBef>
                <a:spcPts val="0"/>
              </a:spcBef>
              <a:spcAft>
                <a:spcPts val="600"/>
              </a:spcAft>
              <a:buNone/>
            </a:pPr>
            <a:r>
              <a:rPr lang="en-US" b="1" u="sng" dirty="0" smtClean="0"/>
              <a:t>Day 1</a:t>
            </a:r>
          </a:p>
          <a:p>
            <a:pPr marL="0" indent="0">
              <a:lnSpc>
                <a:spcPct val="110000"/>
              </a:lnSpc>
              <a:spcBef>
                <a:spcPts val="0"/>
              </a:spcBef>
              <a:buNone/>
            </a:pPr>
            <a:r>
              <a:rPr lang="en-US" sz="2600" dirty="0" smtClean="0"/>
              <a:t>Introduction</a:t>
            </a:r>
          </a:p>
          <a:p>
            <a:pPr marL="0" indent="0">
              <a:lnSpc>
                <a:spcPct val="110000"/>
              </a:lnSpc>
              <a:spcBef>
                <a:spcPts val="0"/>
              </a:spcBef>
              <a:buNone/>
            </a:pPr>
            <a:r>
              <a:rPr lang="en-US" sz="2600" dirty="0" smtClean="0"/>
              <a:t>Pre-course </a:t>
            </a:r>
            <a:r>
              <a:rPr lang="en-US" sz="2600" dirty="0" smtClean="0"/>
              <a:t>Assignment </a:t>
            </a:r>
            <a:endParaRPr lang="en-US" sz="2600" dirty="0" smtClean="0"/>
          </a:p>
          <a:p>
            <a:pPr marL="0" indent="0">
              <a:lnSpc>
                <a:spcPct val="110000"/>
              </a:lnSpc>
              <a:spcBef>
                <a:spcPts val="0"/>
              </a:spcBef>
              <a:buNone/>
            </a:pPr>
            <a:r>
              <a:rPr lang="en-US" sz="2600" dirty="0" smtClean="0"/>
              <a:t>Data </a:t>
            </a:r>
            <a:r>
              <a:rPr lang="en-US" sz="2600" dirty="0" smtClean="0"/>
              <a:t>We Use</a:t>
            </a:r>
          </a:p>
          <a:p>
            <a:pPr marL="0" indent="0">
              <a:lnSpc>
                <a:spcPct val="110000"/>
              </a:lnSpc>
              <a:spcBef>
                <a:spcPts val="1200"/>
              </a:spcBef>
              <a:buNone/>
            </a:pPr>
            <a:r>
              <a:rPr lang="en-US" b="1" u="sng" dirty="0" smtClean="0"/>
              <a:t>Day 2</a:t>
            </a:r>
          </a:p>
          <a:p>
            <a:pPr marL="0" indent="0">
              <a:lnSpc>
                <a:spcPct val="110000"/>
              </a:lnSpc>
              <a:spcBef>
                <a:spcPts val="0"/>
              </a:spcBef>
              <a:buNone/>
            </a:pPr>
            <a:r>
              <a:rPr lang="en-US" sz="2600" dirty="0" smtClean="0"/>
              <a:t>Sampling Design</a:t>
            </a:r>
          </a:p>
          <a:p>
            <a:pPr marL="0" indent="0">
              <a:lnSpc>
                <a:spcPct val="110000"/>
              </a:lnSpc>
              <a:spcBef>
                <a:spcPts val="0"/>
              </a:spcBef>
              <a:buNone/>
            </a:pPr>
            <a:r>
              <a:rPr lang="en-US" sz="2600" dirty="0" smtClean="0"/>
              <a:t>Exploratory Data Analysis</a:t>
            </a:r>
          </a:p>
          <a:p>
            <a:pPr marL="0" indent="0">
              <a:lnSpc>
                <a:spcPct val="110000"/>
              </a:lnSpc>
              <a:spcBef>
                <a:spcPts val="1200"/>
              </a:spcBef>
              <a:buNone/>
            </a:pPr>
            <a:r>
              <a:rPr lang="en-US" b="1" u="sng" dirty="0" smtClean="0"/>
              <a:t>Day 3</a:t>
            </a:r>
          </a:p>
          <a:p>
            <a:pPr marL="0" indent="0">
              <a:lnSpc>
                <a:spcPct val="110000"/>
              </a:lnSpc>
              <a:spcBef>
                <a:spcPts val="0"/>
              </a:spcBef>
              <a:buNone/>
            </a:pPr>
            <a:r>
              <a:rPr lang="en-US" sz="2600" dirty="0"/>
              <a:t>Exploratory Data Analysis</a:t>
            </a:r>
          </a:p>
          <a:p>
            <a:pPr marL="0" indent="0">
              <a:lnSpc>
                <a:spcPct val="110000"/>
              </a:lnSpc>
              <a:spcBef>
                <a:spcPts val="0"/>
              </a:spcBef>
              <a:buNone/>
            </a:pPr>
            <a:r>
              <a:rPr lang="en-US" sz="2600" dirty="0" smtClean="0"/>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Week 2 (NSSC)</a:t>
            </a:r>
            <a:endParaRPr lang="en-US" dirty="0"/>
          </a:p>
        </p:txBody>
      </p:sp>
      <p:sp>
        <p:nvSpPr>
          <p:cNvPr id="3" name="Content Placeholder 2"/>
          <p:cNvSpPr>
            <a:spLocks noGrp="1"/>
          </p:cNvSpPr>
          <p:nvPr>
            <p:ph idx="1"/>
          </p:nvPr>
        </p:nvSpPr>
        <p:spPr>
          <a:xfrm>
            <a:off x="838200" y="1690688"/>
            <a:ext cx="5257800" cy="4531632"/>
          </a:xfrm>
        </p:spPr>
        <p:txBody>
          <a:bodyPr>
            <a:normAutofit lnSpcReduction="10000"/>
          </a:bodyPr>
          <a:lstStyle/>
          <a:p>
            <a:pPr marL="0" indent="0">
              <a:lnSpc>
                <a:spcPct val="110000"/>
              </a:lnSpc>
              <a:spcBef>
                <a:spcPts val="0"/>
              </a:spcBef>
              <a:spcAft>
                <a:spcPts val="600"/>
              </a:spcAft>
              <a:buNone/>
            </a:pPr>
            <a:r>
              <a:rPr lang="en-US" b="1" u="sng" dirty="0" smtClean="0"/>
              <a:t>Day 4</a:t>
            </a:r>
          </a:p>
          <a:p>
            <a:pPr marL="0" indent="0">
              <a:lnSpc>
                <a:spcPct val="110000"/>
              </a:lnSpc>
              <a:spcBef>
                <a:spcPts val="0"/>
              </a:spcBef>
              <a:buNone/>
            </a:pPr>
            <a:r>
              <a:rPr lang="en-US" sz="2600" dirty="0" smtClean="0"/>
              <a:t>Week 1 Review</a:t>
            </a:r>
          </a:p>
          <a:p>
            <a:pPr marL="0" indent="0">
              <a:lnSpc>
                <a:spcPct val="110000"/>
              </a:lnSpc>
              <a:spcBef>
                <a:spcPts val="0"/>
              </a:spcBef>
              <a:buNone/>
            </a:pPr>
            <a:r>
              <a:rPr lang="en-US" sz="2600" dirty="0" smtClean="0"/>
              <a:t>Linear Regression</a:t>
            </a:r>
          </a:p>
          <a:p>
            <a:pPr marL="0" indent="0">
              <a:lnSpc>
                <a:spcPct val="110000"/>
              </a:lnSpc>
              <a:spcBef>
                <a:spcPts val="0"/>
              </a:spcBef>
              <a:buNone/>
            </a:pPr>
            <a:r>
              <a:rPr lang="en-US" sz="2600" dirty="0" smtClean="0"/>
              <a:t>Logistic Regression</a:t>
            </a:r>
          </a:p>
          <a:p>
            <a:pPr marL="0" indent="0">
              <a:lnSpc>
                <a:spcPct val="110000"/>
              </a:lnSpc>
              <a:spcBef>
                <a:spcPts val="1200"/>
              </a:spcBef>
              <a:buNone/>
            </a:pPr>
            <a:r>
              <a:rPr lang="en-US" b="1" u="sng" dirty="0" smtClean="0"/>
              <a:t>Day 5</a:t>
            </a:r>
          </a:p>
          <a:p>
            <a:pPr marL="0" indent="0">
              <a:lnSpc>
                <a:spcPct val="110000"/>
              </a:lnSpc>
              <a:spcBef>
                <a:spcPts val="0"/>
              </a:spcBef>
              <a:buNone/>
            </a:pPr>
            <a:r>
              <a:rPr lang="en-US" sz="2600" dirty="0" smtClean="0"/>
              <a:t>Tree Models</a:t>
            </a:r>
          </a:p>
          <a:p>
            <a:pPr marL="0" indent="0">
              <a:lnSpc>
                <a:spcPct val="110000"/>
              </a:lnSpc>
              <a:spcBef>
                <a:spcPts val="0"/>
              </a:spcBef>
              <a:buNone/>
            </a:pPr>
            <a:r>
              <a:rPr lang="en-US" sz="2600" dirty="0" smtClean="0"/>
              <a:t>Validation and Uncertainty</a:t>
            </a:r>
          </a:p>
          <a:p>
            <a:pPr marL="0" indent="0">
              <a:lnSpc>
                <a:spcPct val="110000"/>
              </a:lnSpc>
              <a:spcBef>
                <a:spcPts val="1200"/>
              </a:spcBef>
              <a:buNone/>
            </a:pPr>
            <a:r>
              <a:rPr lang="en-US" b="1" u="sng" dirty="0" smtClean="0"/>
              <a:t>Day 6</a:t>
            </a:r>
          </a:p>
          <a:p>
            <a:pPr marL="0" indent="0">
              <a:lnSpc>
                <a:spcPct val="110000"/>
              </a:lnSpc>
              <a:spcBef>
                <a:spcPts val="0"/>
              </a:spcBef>
              <a:buNone/>
            </a:pPr>
            <a:r>
              <a:rPr lang="en-US" sz="2600" dirty="0" smtClean="0"/>
              <a:t>Course Review</a:t>
            </a:r>
            <a:endParaRPr lang="en-US" sz="2600" dirty="0"/>
          </a:p>
          <a:p>
            <a:pPr marL="0" indent="0">
              <a:lnSpc>
                <a:spcPct val="110000"/>
              </a:lnSpc>
              <a:spcBef>
                <a:spcPts val="0"/>
              </a:spcBef>
              <a:buNone/>
            </a:pPr>
            <a:r>
              <a:rPr lang="en-US" sz="2600" dirty="0" smtClean="0"/>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lvl="0"/>
            <a:r>
              <a:rPr lang="en-US" dirty="0" smtClean="0"/>
              <a:t>Develop </a:t>
            </a:r>
            <a:r>
              <a:rPr lang="en-US" dirty="0"/>
              <a:t>solutions to investigate soil survey correlation problems and update activities.</a:t>
            </a:r>
          </a:p>
          <a:p>
            <a:pPr lvl="0"/>
            <a:r>
              <a:rPr lang="en-US" dirty="0"/>
              <a:t>Evaluate investigations for interpretive results and determine how to proceed.</a:t>
            </a:r>
          </a:p>
          <a:p>
            <a:pPr lvl="0"/>
            <a:r>
              <a:rPr lang="en-US" dirty="0"/>
              <a:t>Create a continuous surface from point data.</a:t>
            </a:r>
          </a:p>
          <a:p>
            <a:pPr lvl="0"/>
            <a:r>
              <a:rPr lang="en-US" dirty="0"/>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History of NASIS </a:t>
            </a:r>
            <a:endParaRPr lang="en-US" dirty="0"/>
          </a:p>
        </p:txBody>
      </p:sp>
      <p:pic>
        <p:nvPicPr>
          <p:cNvPr id="6" name="Picture 5"/>
          <p:cNvPicPr>
            <a:picLocks noChangeAspect="1"/>
          </p:cNvPicPr>
          <p:nvPr/>
        </p:nvPicPr>
        <p:blipFill rotWithShape="1">
          <a:blip r:embed="rId3"/>
          <a:srcRect l="12700" r="12000"/>
          <a:stretch/>
        </p:blipFill>
        <p:spPr>
          <a:xfrm>
            <a:off x="2510480" y="1356769"/>
            <a:ext cx="7171040" cy="5356852"/>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History of NASIS </a:t>
            </a:r>
            <a:endParaRPr lang="en-US" dirty="0"/>
          </a:p>
        </p:txBody>
      </p:sp>
      <p:pic>
        <p:nvPicPr>
          <p:cNvPr id="6" name="Picture 5"/>
          <p:cNvPicPr>
            <a:picLocks noChangeAspect="1"/>
          </p:cNvPicPr>
          <p:nvPr/>
        </p:nvPicPr>
        <p:blipFill rotWithShape="1">
          <a:blip r:embed="rId3"/>
          <a:srcRect l="12700" r="12000"/>
          <a:stretch/>
        </p:blipFill>
        <p:spPr>
          <a:xfrm>
            <a:off x="2510480" y="1356769"/>
            <a:ext cx="7171040" cy="5356852"/>
          </a:xfrm>
          <a:prstGeom prst="rect">
            <a:avLst/>
          </a:prstGeom>
        </p:spPr>
      </p:pic>
      <p:pic>
        <p:nvPicPr>
          <p:cNvPr id="4" name="Picture 3"/>
          <p:cNvPicPr>
            <a:picLocks noChangeAspect="1"/>
          </p:cNvPicPr>
          <p:nvPr/>
        </p:nvPicPr>
        <p:blipFill rotWithShape="1">
          <a:blip r:embed="rId4"/>
          <a:srcRect l="12743" r="12857"/>
          <a:stretch/>
        </p:blipFill>
        <p:spPr>
          <a:xfrm>
            <a:off x="2510480" y="1356769"/>
            <a:ext cx="7171040" cy="5356852"/>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292</TotalTime>
  <Words>1876</Words>
  <Application>Microsoft Office PowerPoint</Application>
  <PresentationFormat>Widescreen</PresentationFormat>
  <Paragraphs>155</Paragraphs>
  <Slides>27</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Statistics for Soil Survey</vt:lpstr>
      <vt:lpstr>Welcome!</vt:lpstr>
      <vt:lpstr>Introductions</vt:lpstr>
      <vt:lpstr>Overview: Why Is This Training Needed?</vt:lpstr>
      <vt:lpstr>Overview: Week 1 (online)</vt:lpstr>
      <vt:lpstr>Overview: Week 2 (NSSC)</vt:lpstr>
      <vt:lpstr>Objectives</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Rstudio – Installing Packages</vt:lpstr>
      <vt:lpstr>Rstudio – Installing Packages</vt:lpstr>
      <vt:lpstr>Pre-course Assignment:  Open Database Connection (ODBC) to NASIS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28</cp:revision>
  <dcterms:created xsi:type="dcterms:W3CDTF">2016-01-29T19:25:44Z</dcterms:created>
  <dcterms:modified xsi:type="dcterms:W3CDTF">2016-02-01T16:45:17Z</dcterms:modified>
</cp:coreProperties>
</file>